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2" d="100"/>
          <a:sy n="122" d="100"/>
        </p:scale>
        <p:origin x="-13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0FF2E4-6CA3-4562-8C4A-E444FC34A585}"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65BA7-5C82-426F-BADC-7D3112CA39C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0FF2E4-6CA3-4562-8C4A-E444FC34A585}"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65BA7-5C82-426F-BADC-7D3112CA39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0FF2E4-6CA3-4562-8C4A-E444FC34A585}"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65BA7-5C82-426F-BADC-7D3112CA39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0FF2E4-6CA3-4562-8C4A-E444FC34A585}"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65BA7-5C82-426F-BADC-7D3112CA39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0FF2E4-6CA3-4562-8C4A-E444FC34A585}"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65BA7-5C82-426F-BADC-7D3112CA39C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0FF2E4-6CA3-4562-8C4A-E444FC34A585}"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865BA7-5C82-426F-BADC-7D3112CA39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0FF2E4-6CA3-4562-8C4A-E444FC34A585}" type="datetimeFigureOut">
              <a:rPr lang="en-US" smtClean="0"/>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865BA7-5C82-426F-BADC-7D3112CA39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0FF2E4-6CA3-4562-8C4A-E444FC34A585}" type="datetimeFigureOut">
              <a:rPr lang="en-US" smtClean="0"/>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865BA7-5C82-426F-BADC-7D3112CA39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0FF2E4-6CA3-4562-8C4A-E444FC34A585}" type="datetimeFigureOut">
              <a:rPr lang="en-US" smtClean="0"/>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865BA7-5C82-426F-BADC-7D3112CA39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0FF2E4-6CA3-4562-8C4A-E444FC34A585}"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865BA7-5C82-426F-BADC-7D3112CA39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0FF2E4-6CA3-4562-8C4A-E444FC34A585}"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865BA7-5C82-426F-BADC-7D3112CA39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0FF2E4-6CA3-4562-8C4A-E444FC34A585}" type="datetimeFigureOut">
              <a:rPr lang="en-US" smtClean="0"/>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65BA7-5C82-426F-BADC-7D3112CA39C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link.springer.com/article/10.1007/s10804-014-9202-1"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link.springer.com/article/10.1007/s10804-014-9202-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link.springer.com/article/10.1007/s10804-014-9202-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link.springer.com/article/10.1007/s10804-014-9202-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link.springer.com/article/10.1007/s10804-014-9202-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link.springer.com/article/10.1007/s10804-014-9202-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link.springer.com/article/10.1007/s10804-014-9202-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The Role of Marital Beliefs as a Component of Positive Relationship Functioning</a:t>
            </a:r>
            <a:br>
              <a:rPr lang="en-US" b="1" dirty="0"/>
            </a:br>
            <a:endParaRPr lang="en-US" dirty="0"/>
          </a:p>
        </p:txBody>
      </p:sp>
      <p:sp>
        <p:nvSpPr>
          <p:cNvPr id="4" name="Subtitle 3"/>
          <p:cNvSpPr>
            <a:spLocks noGrp="1"/>
          </p:cNvSpPr>
          <p:nvPr>
            <p:ph type="subTitle" idx="1"/>
          </p:nvPr>
        </p:nvSpPr>
        <p:spPr/>
        <p:txBody>
          <a:bodyPr>
            <a:normAutofit fontScale="32500" lnSpcReduction="20000"/>
          </a:bodyPr>
          <a:lstStyle/>
          <a:p>
            <a:pPr algn="l"/>
            <a:r>
              <a:rPr lang="en-US" sz="3500" dirty="0">
                <a:solidFill>
                  <a:schemeClr val="tx1"/>
                </a:solidFill>
              </a:rPr>
              <a:t>Scholarship has highlighted the importance of marital beliefs on several components of individual and relational development. Recent scholarly efforts have suggested that how an individual conceptualizes the marital institution and their own marriage, regardless of whether that marriage is in the future, present, or past, has an impact on a diverse range of outcomes (Carroll et al. </a:t>
            </a:r>
            <a:r>
              <a:rPr lang="en-US" sz="3500" u="sng" dirty="0">
                <a:solidFill>
                  <a:schemeClr val="tx1"/>
                </a:solidFill>
                <a:hlinkClick r:id="rId2" tooltip="View reference"/>
              </a:rPr>
              <a:t>2007</a:t>
            </a:r>
            <a:r>
              <a:rPr lang="en-US" sz="3500" dirty="0">
                <a:solidFill>
                  <a:schemeClr val="tx1"/>
                </a:solidFill>
              </a:rPr>
              <a:t>; </a:t>
            </a:r>
            <a:r>
              <a:rPr lang="en-US" sz="3500" dirty="0" err="1">
                <a:solidFill>
                  <a:schemeClr val="tx1"/>
                </a:solidFill>
              </a:rPr>
              <a:t>Masarik</a:t>
            </a:r>
            <a:r>
              <a:rPr lang="en-US" sz="3500" dirty="0">
                <a:solidFill>
                  <a:schemeClr val="tx1"/>
                </a:solidFill>
              </a:rPr>
              <a:t> et al. </a:t>
            </a:r>
            <a:r>
              <a:rPr lang="en-US" sz="3500" u="sng" dirty="0">
                <a:solidFill>
                  <a:schemeClr val="tx1"/>
                </a:solidFill>
                <a:hlinkClick r:id="rId2" tooltip="View reference"/>
              </a:rPr>
              <a:t>2012</a:t>
            </a:r>
            <a:r>
              <a:rPr lang="en-US" sz="3500" dirty="0">
                <a:solidFill>
                  <a:schemeClr val="tx1"/>
                </a:solidFill>
              </a:rPr>
              <a:t>; Willoughby et al. </a:t>
            </a:r>
            <a:r>
              <a:rPr lang="en-US" sz="3500" u="sng" dirty="0">
                <a:solidFill>
                  <a:schemeClr val="tx1"/>
                </a:solidFill>
                <a:hlinkClick r:id="rId2" tooltip="View reference"/>
              </a:rPr>
              <a:t>2013</a:t>
            </a:r>
            <a:r>
              <a:rPr lang="en-US" sz="3500" dirty="0">
                <a:solidFill>
                  <a:schemeClr val="tx1"/>
                </a:solidFill>
              </a:rPr>
              <a:t>). Such studies have suggested that marital beliefs are associated with such outcomes as individual risk taking (Carroll et al. </a:t>
            </a:r>
            <a:r>
              <a:rPr lang="en-US" sz="3500" u="sng" dirty="0">
                <a:solidFill>
                  <a:schemeClr val="tx1"/>
                </a:solidFill>
                <a:hlinkClick r:id="rId2" tooltip="View reference"/>
              </a:rPr>
              <a:t>2007</a:t>
            </a:r>
            <a:r>
              <a:rPr lang="en-US" sz="3500" dirty="0">
                <a:solidFill>
                  <a:schemeClr val="tx1"/>
                </a:solidFill>
              </a:rPr>
              <a:t>, </a:t>
            </a:r>
            <a:r>
              <a:rPr lang="en-US" sz="3500" u="sng" dirty="0">
                <a:solidFill>
                  <a:schemeClr val="tx1"/>
                </a:solidFill>
                <a:hlinkClick r:id="rId2" tooltip="View reference"/>
              </a:rPr>
              <a:t>2009</a:t>
            </a:r>
            <a:r>
              <a:rPr lang="en-US" sz="3500" dirty="0">
                <a:solidFill>
                  <a:schemeClr val="tx1"/>
                </a:solidFill>
              </a:rPr>
              <a:t>), sexual decision making (Willoughby and </a:t>
            </a:r>
            <a:r>
              <a:rPr lang="en-US" sz="3500" dirty="0" err="1">
                <a:solidFill>
                  <a:schemeClr val="tx1"/>
                </a:solidFill>
              </a:rPr>
              <a:t>Dworkin</a:t>
            </a:r>
            <a:r>
              <a:rPr lang="en-US" sz="3500" dirty="0">
                <a:solidFill>
                  <a:schemeClr val="tx1"/>
                </a:solidFill>
              </a:rPr>
              <a:t> </a:t>
            </a:r>
            <a:r>
              <a:rPr lang="en-US" sz="3500" u="sng" dirty="0">
                <a:solidFill>
                  <a:schemeClr val="tx1"/>
                </a:solidFill>
                <a:hlinkClick r:id="rId2" tooltip="View reference"/>
              </a:rPr>
              <a:t>2009</a:t>
            </a:r>
            <a:r>
              <a:rPr lang="en-US" sz="3500" dirty="0">
                <a:solidFill>
                  <a:schemeClr val="tx1"/>
                </a:solidFill>
              </a:rPr>
              <a:t>; Willoughby and Carroll </a:t>
            </a:r>
            <a:r>
              <a:rPr lang="en-US" sz="3500" u="sng" dirty="0">
                <a:solidFill>
                  <a:schemeClr val="tx1"/>
                </a:solidFill>
                <a:hlinkClick r:id="rId2" tooltip="View reference"/>
              </a:rPr>
              <a:t>2010</a:t>
            </a:r>
            <a:r>
              <a:rPr lang="en-US" sz="3500" dirty="0">
                <a:solidFill>
                  <a:schemeClr val="tx1"/>
                </a:solidFill>
              </a:rPr>
              <a:t>), mental health (Carlson </a:t>
            </a:r>
            <a:r>
              <a:rPr lang="en-US" sz="3500" u="sng" dirty="0">
                <a:solidFill>
                  <a:schemeClr val="tx1"/>
                </a:solidFill>
                <a:hlinkClick r:id="rId2" tooltip="View reference"/>
              </a:rPr>
              <a:t>2012</a:t>
            </a:r>
            <a:r>
              <a:rPr lang="en-US" sz="3500" dirty="0">
                <a:solidFill>
                  <a:schemeClr val="tx1"/>
                </a:solidFill>
              </a:rPr>
              <a:t>), and union formation behavior (</a:t>
            </a:r>
            <a:r>
              <a:rPr lang="en-US" sz="3500" dirty="0" err="1">
                <a:solidFill>
                  <a:schemeClr val="tx1"/>
                </a:solidFill>
              </a:rPr>
              <a:t>Clarkberg</a:t>
            </a:r>
            <a:r>
              <a:rPr lang="en-US" sz="3500" dirty="0">
                <a:solidFill>
                  <a:schemeClr val="tx1"/>
                </a:solidFill>
              </a:rPr>
              <a:t> et al. </a:t>
            </a:r>
            <a:r>
              <a:rPr lang="en-US" sz="3500" u="sng" dirty="0">
                <a:solidFill>
                  <a:schemeClr val="tx1"/>
                </a:solidFill>
                <a:hlinkClick r:id="rId2" tooltip="View reference"/>
              </a:rPr>
              <a:t>1995</a:t>
            </a:r>
            <a:r>
              <a:rPr lang="en-US" sz="3500" dirty="0">
                <a:solidFill>
                  <a:schemeClr val="tx1"/>
                </a:solidFill>
              </a:rPr>
              <a:t>; Willoughby </a:t>
            </a:r>
            <a:r>
              <a:rPr lang="en-US" sz="3500" u="sng" dirty="0">
                <a:solidFill>
                  <a:schemeClr val="tx1"/>
                </a:solidFill>
                <a:hlinkClick r:id="rId2" tooltip="View reference"/>
              </a:rPr>
              <a:t>2014</a:t>
            </a:r>
            <a:r>
              <a:rPr lang="en-US" sz="3500" dirty="0">
                <a:solidFill>
                  <a:schemeClr val="tx1"/>
                </a:solidFill>
              </a:rPr>
              <a:t>; Willoughby et al. </a:t>
            </a:r>
            <a:r>
              <a:rPr lang="en-US" sz="3500" u="sng" dirty="0">
                <a:solidFill>
                  <a:schemeClr val="tx1"/>
                </a:solidFill>
                <a:hlinkClick r:id="rId2" tooltip="View reference"/>
              </a:rPr>
              <a:t>2013</a:t>
            </a:r>
            <a:r>
              <a:rPr lang="en-US" sz="3500" dirty="0">
                <a:solidFill>
                  <a:schemeClr val="tx1"/>
                </a:solidFill>
              </a:rPr>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While this body of scholarship has given strong support to the notion that marital beliefs have an association with individual decision making, many gaps remain in attempting to understand how or why such associations exist. The majority of this research has utilized basic regression models to test </a:t>
            </a:r>
            <a:r>
              <a:rPr lang="en-US" dirty="0" err="1"/>
              <a:t>bivariate</a:t>
            </a:r>
            <a:r>
              <a:rPr lang="en-US" dirty="0"/>
              <a:t> relationships between marital beliefs and outcomes with little attention currently being given to the mechanisms behind such associations. While this evidence may suggest that marital beliefs are in some ways altering the probability of engaging in certain actions, researchers have noted that we know little about why such increases occur (Carroll et al. </a:t>
            </a:r>
            <a:r>
              <a:rPr lang="en-US" u="sng" dirty="0">
                <a:hlinkClick r:id="rId2" tooltip="View reference"/>
              </a:rPr>
              <a:t>2007</a:t>
            </a:r>
            <a:r>
              <a:rPr lang="en-US" dirty="0"/>
              <a:t>, </a:t>
            </a:r>
            <a:r>
              <a:rPr lang="en-US" u="sng" dirty="0">
                <a:hlinkClick r:id="rId2" tooltip="View reference"/>
              </a:rPr>
              <a:t>2009</a:t>
            </a:r>
            <a:r>
              <a:rPr lang="en-US" dirty="0"/>
              <a:t>). Furthermore, this area of scholarship has been conducted almost exclusively on individual outcomes such as risk taking or union formation decisions with little focus on how marital beliefs may associate with individual behaviors within an existing relational context.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dirty="0"/>
              <a:t>Marital Paradigms</a:t>
            </a:r>
            <a:endParaRPr lang="en-US" b="1" dirty="0"/>
          </a:p>
          <a:p>
            <a:r>
              <a:rPr lang="en-US" dirty="0"/>
              <a:t>While marital belief research is not new to the social sciences, the work in this area has until recently been largely </a:t>
            </a:r>
            <a:r>
              <a:rPr lang="en-US" dirty="0" err="1"/>
              <a:t>atheoretical</a:t>
            </a:r>
            <a:r>
              <a:rPr lang="en-US" dirty="0"/>
              <a:t> and devoid of consistency in both measurement and conceptualization. Recent scholars have attempted to change this trend by offering several studies aimed at explaining the nature, causes, and consequences of marital beliefs. However, these studies have often been limited in their theoretical scope and only recently have scholars attempted to create a holistic model for conceptualizing how one thinks about marriage and the marital institution. Willoughby et al. (</a:t>
            </a:r>
            <a:r>
              <a:rPr lang="en-US" u="sng" dirty="0">
                <a:hlinkClick r:id="rId2" tooltip="View reference"/>
              </a:rPr>
              <a:t>2013</a:t>
            </a:r>
            <a:r>
              <a:rPr lang="en-US" dirty="0"/>
              <a:t>) proposed a Marital Paradigm Theory of marital beliefs and argued that each individual holds a distinct and unique paradigm about marital relationships. One’s marital paradigm was proposed to be constructed across six dimensions: marital salience, marital timing, marital context, marital process, marital permanence, and marital centrality. Central to the present study, Willoughby and colleagues also argued that such paradigms will drive behavior by changing individual intentions. Intentions were defined as “a specific inclination to engage in a behavior” (Willoughby et al. </a:t>
            </a:r>
            <a:r>
              <a:rPr lang="en-US" u="sng" dirty="0">
                <a:hlinkClick r:id="rId2" tooltip="View reference"/>
              </a:rPr>
              <a:t>2013</a:t>
            </a:r>
            <a:r>
              <a:rPr lang="en-US" dirty="0"/>
              <a:t>, p. 24). Extending ideas from earlier theories of attitudes and behavior, particularly </a:t>
            </a:r>
            <a:r>
              <a:rPr lang="en-US" dirty="0" err="1"/>
              <a:t>Azjen’s</a:t>
            </a:r>
            <a:r>
              <a:rPr lang="en-US" dirty="0"/>
              <a:t> (</a:t>
            </a:r>
            <a:r>
              <a:rPr lang="en-US" u="sng" dirty="0">
                <a:hlinkClick r:id="rId2" tooltip="View reference"/>
              </a:rPr>
              <a:t>1991</a:t>
            </a:r>
            <a:r>
              <a:rPr lang="en-US" dirty="0"/>
              <a:t>) theory of planned behavior, Marital Paradigm Theory argued that one’s general beliefs about marriage will lead to specific intentions to engage in behavior, thus leading to an increased likelihood of engaging in a given behavior.</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Applied to previous research linking marital beliefs to premarital risk behavior (Clark et al. </a:t>
            </a:r>
            <a:r>
              <a:rPr lang="en-US" u="sng" dirty="0">
                <a:hlinkClick r:id="rId2" tooltip="View reference"/>
              </a:rPr>
              <a:t>2009</a:t>
            </a:r>
            <a:r>
              <a:rPr lang="en-US" dirty="0"/>
              <a:t>; Carroll et al. </a:t>
            </a:r>
            <a:r>
              <a:rPr lang="en-US" u="sng" dirty="0">
                <a:hlinkClick r:id="rId2" tooltip="View reference"/>
              </a:rPr>
              <a:t>2007</a:t>
            </a:r>
            <a:r>
              <a:rPr lang="en-US" dirty="0"/>
              <a:t>; Willoughby and </a:t>
            </a:r>
            <a:r>
              <a:rPr lang="en-US" dirty="0" err="1"/>
              <a:t>Dworkin</a:t>
            </a:r>
            <a:r>
              <a:rPr lang="en-US" dirty="0"/>
              <a:t> </a:t>
            </a:r>
            <a:r>
              <a:rPr lang="en-US" u="sng" dirty="0">
                <a:hlinkClick r:id="rId2" tooltip="View reference"/>
              </a:rPr>
              <a:t>2009</a:t>
            </a:r>
            <a:r>
              <a:rPr lang="en-US" dirty="0"/>
              <a:t>), Marital Paradigm Theory argues that certain marital paradigms may alter individual intentions to engage in risk taking. For example, a desire to postpone marriage or a devaluing of marriage as an institution would be theorized to lead to a greater intention of viewing an extended period of risk taking during young adulthood as acceptable. This will in turn lead to a greater propensity to actually engage in risk-taking behavior. This process would account for the elevated binge-drinking rates seen among young adults who desire to postpone marriage (Carroll et al. </a:t>
            </a:r>
            <a:r>
              <a:rPr lang="en-US" u="sng" dirty="0">
                <a:hlinkClick r:id="rId2" tooltip="View reference"/>
              </a:rPr>
              <a:t>2007</a:t>
            </a:r>
            <a:r>
              <a:rPr lang="en-US" dirty="0"/>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Relational Functioning and Well-Being</a:t>
            </a:r>
            <a:endParaRPr lang="en-US" b="1" dirty="0"/>
          </a:p>
          <a:p>
            <a:r>
              <a:rPr lang="en-US" dirty="0"/>
              <a:t> It is important to outline the elements of relational well-being in order to determine the most likely mechanisms between marital beliefs and relational outcomes. While there are many proposed models of relational functioning linking individual relational processes to the perception of relational outcomes, I chose here to focus on two factors deemed central to the perception of outcomes based on recent scholarship and likely linked to marital beliefs. Both individual commitment (Owen et al. </a:t>
            </a:r>
            <a:r>
              <a:rPr lang="en-US" u="sng" dirty="0">
                <a:hlinkClick r:id="rId2" tooltip="View reference"/>
              </a:rPr>
              <a:t>2011</a:t>
            </a:r>
            <a:r>
              <a:rPr lang="en-US" dirty="0"/>
              <a:t>; Stanley and </a:t>
            </a:r>
            <a:r>
              <a:rPr lang="en-US" dirty="0" err="1"/>
              <a:t>Markman</a:t>
            </a:r>
            <a:r>
              <a:rPr lang="en-US" dirty="0"/>
              <a:t> </a:t>
            </a:r>
            <a:r>
              <a:rPr lang="en-US" u="sng" dirty="0">
                <a:hlinkClick r:id="rId2" tooltip="View reference"/>
              </a:rPr>
              <a:t>1992</a:t>
            </a:r>
            <a:r>
              <a:rPr lang="en-US" dirty="0"/>
              <a:t>) and individual relational effort (Wilson et al. </a:t>
            </a:r>
            <a:r>
              <a:rPr lang="en-US" u="sng" dirty="0">
                <a:hlinkClick r:id="rId2" tooltip="View reference"/>
              </a:rPr>
              <a:t>2005</a:t>
            </a:r>
            <a:r>
              <a:rPr lang="en-US" dirty="0"/>
              <a:t>) have been found to be critical components of healthy relationship development and functioning. Additionally, as marital beliefs are hypothesized to change individual intentions within a given relationship, intentions to commit to one’s partner and intentions to engage in proactive efforts to strengthen one’s relationship seem likely candidates to explore.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Commitment has long been a focus of relationship scholarship, dating back to early work focused on interdependence theory (Kelley and </a:t>
            </a:r>
            <a:r>
              <a:rPr lang="en-US" dirty="0" err="1"/>
              <a:t>Thibaut</a:t>
            </a:r>
            <a:r>
              <a:rPr lang="en-US" dirty="0"/>
              <a:t> </a:t>
            </a:r>
            <a:r>
              <a:rPr lang="en-US" u="sng" dirty="0">
                <a:hlinkClick r:id="rId2" tooltip="View reference"/>
              </a:rPr>
              <a:t>1978</a:t>
            </a:r>
            <a:r>
              <a:rPr lang="en-US" dirty="0"/>
              <a:t>). Recent scholarship has specifically focused on how the intrinsic desire to be with a partner, often labeled dedication commitment (Stanley and </a:t>
            </a:r>
            <a:r>
              <a:rPr lang="en-US" dirty="0" err="1"/>
              <a:t>Markman</a:t>
            </a:r>
            <a:r>
              <a:rPr lang="en-US" dirty="0"/>
              <a:t> </a:t>
            </a:r>
            <a:r>
              <a:rPr lang="en-US" u="sng" dirty="0">
                <a:hlinkClick r:id="rId2" tooltip="View reference"/>
              </a:rPr>
              <a:t>1992</a:t>
            </a:r>
            <a:r>
              <a:rPr lang="en-US" dirty="0"/>
              <a:t>), creates a sense of shared relationship identity that is essential for long-term relationship success and happiness (</a:t>
            </a:r>
            <a:r>
              <a:rPr lang="en-US" dirty="0" err="1"/>
              <a:t>Fincham</a:t>
            </a:r>
            <a:r>
              <a:rPr lang="en-US" dirty="0"/>
              <a:t> et al. </a:t>
            </a:r>
            <a:r>
              <a:rPr lang="en-US" u="sng" dirty="0">
                <a:hlinkClick r:id="rId2" tooltip="View reference"/>
              </a:rPr>
              <a:t>2007</a:t>
            </a:r>
            <a:r>
              <a:rPr lang="en-US" dirty="0"/>
              <a:t>). Such commitment is thought to increase one’s desire to engage in positive relationship behavior and contributes to the </a:t>
            </a:r>
            <a:r>
              <a:rPr lang="en-US" dirty="0" err="1"/>
              <a:t>minimalizing</a:t>
            </a:r>
            <a:r>
              <a:rPr lang="en-US" dirty="0"/>
              <a:t> of potential conflict areas within a relationship. As such, dedication commitment has been linked to greater perceptions of relational quality such as higher relationship satisfaction (Owen et al. </a:t>
            </a:r>
            <a:r>
              <a:rPr lang="en-US" u="sng" dirty="0">
                <a:hlinkClick r:id="rId2" tooltip="View reference"/>
              </a:rPr>
              <a:t>2011</a:t>
            </a:r>
            <a:r>
              <a:rPr lang="en-US" dirty="0"/>
              <a:t>) and stability (Le and Agnew </a:t>
            </a:r>
            <a:r>
              <a:rPr lang="en-US" u="sng" dirty="0">
                <a:hlinkClick r:id="rId2" tooltip="View reference"/>
              </a:rPr>
              <a:t>2003</a:t>
            </a:r>
            <a:r>
              <a:rPr lang="en-US" dirty="0"/>
              <a:t>; Rhoades et al. </a:t>
            </a:r>
            <a:r>
              <a:rPr lang="en-US" u="sng" dirty="0">
                <a:hlinkClick r:id="rId2" tooltip="View reference"/>
              </a:rPr>
              <a:t>2010</a:t>
            </a:r>
            <a:r>
              <a:rPr lang="en-US" dirty="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dirty="0"/>
              <a:t>Relational effort is another component of relational quality deemed important by recent scholarship. Some scholars have noted that marital and relationship research has recently moved away from focusing on negative components of relationship functioning (such as conflict) and has relied more heavily on understanding positive elements of relational well-being. </a:t>
            </a:r>
            <a:r>
              <a:rPr lang="en-US" dirty="0" err="1"/>
              <a:t>Fincham</a:t>
            </a:r>
            <a:r>
              <a:rPr lang="en-US" dirty="0"/>
              <a:t> et al. (</a:t>
            </a:r>
            <a:r>
              <a:rPr lang="en-US" u="sng" dirty="0">
                <a:hlinkClick r:id="rId2" tooltip="View reference"/>
              </a:rPr>
              <a:t>2007</a:t>
            </a:r>
            <a:r>
              <a:rPr lang="en-US" dirty="0"/>
              <a:t>) recently argued that such “transformative processes” and positive behaviors have begun to be a stronger focus of the empirical research on relationships. One such positive behavior scholars have examined is the desire to exert effort in one’s relationships. Deriving from psychological research on self-regulation (</a:t>
            </a:r>
            <a:r>
              <a:rPr lang="en-US" dirty="0" err="1"/>
              <a:t>Halford</a:t>
            </a:r>
            <a:r>
              <a:rPr lang="en-US" dirty="0"/>
              <a:t> et al. </a:t>
            </a:r>
            <a:r>
              <a:rPr lang="en-US" u="sng" dirty="0">
                <a:hlinkClick r:id="rId2" tooltip="View reference"/>
              </a:rPr>
              <a:t>1994</a:t>
            </a:r>
            <a:r>
              <a:rPr lang="en-US" dirty="0"/>
              <a:t>), the concept of relational effort focuses on the internal desire one has to put forth effort and energy into one’s relationship. Relational effort can also be conceptualized as the perceived ability or desire to change one’s actions to improve one’s relationship. Created by the inherent assumption that healthy relationships will in fact take work and effort, Wilson et al. (</a:t>
            </a:r>
            <a:r>
              <a:rPr lang="en-US" u="sng" dirty="0">
                <a:hlinkClick r:id="rId2" tooltip="View reference"/>
              </a:rPr>
              <a:t>2005</a:t>
            </a:r>
            <a:r>
              <a:rPr lang="en-US" dirty="0"/>
              <a:t>) argued that relational effort is a fundamental element of healthy relationship functioning. Multiple studies have suggested that relationship effort and self-regulatory behaviors are linked to higher reports of relationship satisfaction (Braithwaite et al. </a:t>
            </a:r>
            <a:r>
              <a:rPr lang="en-US" u="sng" dirty="0">
                <a:hlinkClick r:id="rId2" tooltip="View reference"/>
              </a:rPr>
              <a:t>2011</a:t>
            </a:r>
            <a:r>
              <a:rPr lang="en-US" dirty="0"/>
              <a:t>; Pepping and </a:t>
            </a:r>
            <a:r>
              <a:rPr lang="en-US" dirty="0" err="1"/>
              <a:t>Halford</a:t>
            </a:r>
            <a:r>
              <a:rPr lang="en-US" dirty="0"/>
              <a:t> </a:t>
            </a:r>
            <a:r>
              <a:rPr lang="en-US" u="sng" dirty="0">
                <a:hlinkClick r:id="rId2" tooltip="View reference"/>
              </a:rPr>
              <a:t>2012</a:t>
            </a:r>
            <a:r>
              <a:rPr lang="en-US" dirty="0"/>
              <a:t>; Wilson et al. </a:t>
            </a:r>
            <a:r>
              <a:rPr lang="en-US" u="sng" dirty="0">
                <a:hlinkClick r:id="rId2" tooltip="View reference"/>
              </a:rPr>
              <a:t>2005</a:t>
            </a:r>
            <a:r>
              <a:rPr lang="en-US" dirty="0"/>
              <a:t>), again providing evidence that such effort is fundamental to relationship success.</a:t>
            </a:r>
          </a:p>
          <a:p>
            <a:r>
              <a:rPr lang="en-US" dirty="0"/>
              <a:t> </a:t>
            </a:r>
          </a:p>
          <a:p>
            <a:r>
              <a:rPr lang="ar-EG" dirty="0" smtClean="0"/>
              <a:t>المرجو مراجعة صفحة الفيس حيث يتم ارسال ملحقات فيدو توضيحية ونماذج حالات ومراجع مرتبطة.</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1228</Words>
  <Application>Microsoft Office PowerPoint</Application>
  <PresentationFormat>On-screen Show (4:3)</PresentationFormat>
  <Paragraphs>12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Role of Marital Beliefs as a Component of Positive Relationship Functioning </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manal</dc:creator>
  <cp:lastModifiedBy>manal</cp:lastModifiedBy>
  <cp:revision>9</cp:revision>
  <dcterms:created xsi:type="dcterms:W3CDTF">2020-03-17T13:02:06Z</dcterms:created>
  <dcterms:modified xsi:type="dcterms:W3CDTF">2020-03-17T13:14:24Z</dcterms:modified>
</cp:coreProperties>
</file>